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4"/>
  </p:notesMasterIdLst>
  <p:handoutMasterIdLst>
    <p:handoutMasterId r:id="rId15"/>
  </p:handoutMasterIdLst>
  <p:sldIdLst>
    <p:sldId id="435" r:id="rId5"/>
    <p:sldId id="467" r:id="rId6"/>
    <p:sldId id="470" r:id="rId7"/>
    <p:sldId id="475" r:id="rId8"/>
    <p:sldId id="473" r:id="rId9"/>
    <p:sldId id="477" r:id="rId10"/>
    <p:sldId id="468" r:id="rId11"/>
    <p:sldId id="474" r:id="rId12"/>
    <p:sldId id="476" r:id="rId13"/>
  </p:sldIdLst>
  <p:sldSz cx="24382413" cy="13716000"/>
  <p:notesSz cx="6858000" cy="9144000"/>
  <p:embeddedFontLst>
    <p:embeddedFont>
      <p:font typeface="Bitter" pitchFamily="2" charset="77"/>
      <p:regular r:id="rId16"/>
      <p:bold r:id="rId17"/>
      <p:italic r:id="rId18"/>
      <p:boldItalic r:id="rId19"/>
    </p:embeddedFont>
    <p:embeddedFont>
      <p:font typeface="Bitter Medium" pitchFamily="2" charset="77"/>
      <p:regular r:id="rId20"/>
      <p:italic r:id="rId21"/>
    </p:embeddedFont>
    <p:embeddedFont>
      <p:font typeface="Bitter SemiBold" pitchFamily="2" charset="77"/>
      <p:regular r:id="rId22"/>
      <p:bold r:id="rId23"/>
      <p:italic r:id="rId24"/>
      <p:boldItalic r:id="rId25"/>
    </p:embeddedFont>
    <p:embeddedFont>
      <p:font typeface="Rubik" pitchFamily="2" charset="-79"/>
      <p:regular r:id="rId26"/>
      <p:bold r:id="rId27"/>
      <p:italic r:id="rId28"/>
      <p:boldItalic r:id="rId29"/>
    </p:embeddedFont>
    <p:embeddedFont>
      <p:font typeface="Rubik Medium" pitchFamily="2" charset="-79"/>
      <p:regular r:id="rId30"/>
      <p:italic r:id="rId31"/>
    </p:embeddedFont>
    <p:embeddedFont>
      <p:font typeface="Rubik SemiBold" pitchFamily="2" charset="-79"/>
      <p:regular r:id="rId32"/>
      <p:bold r:id="rId33"/>
      <p:italic r:id="rId34"/>
      <p:boldItalic r:id="rId35"/>
    </p:embeddedFont>
  </p:embeddedFontLst>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42" autoAdjust="0"/>
    <p:restoredTop sz="65281" autoAdjust="0"/>
  </p:normalViewPr>
  <p:slideViewPr>
    <p:cSldViewPr snapToGrid="0">
      <p:cViewPr varScale="1">
        <p:scale>
          <a:sx n="50" d="100"/>
          <a:sy n="50" d="100"/>
        </p:scale>
        <p:origin x="208" y="1736"/>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viewProps" Target="viewProps.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03/02/2026</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03/02/2026</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bif.org/darwin-core"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i.org/10.35035/doc-wkpc-m352"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67845-FB53-21EE-3EFF-55A4677E34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CCADC9-DAB0-109D-43E7-D41A5595DA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B020DA-EC5D-A2A0-7A5C-0595C8F8439D}"/>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2F4045EC-AE1E-2A74-C681-5110AD29C418}"/>
              </a:ext>
            </a:extLst>
          </p:cNvPr>
          <p:cNvSpPr>
            <a:spLocks noGrp="1"/>
          </p:cNvSpPr>
          <p:nvPr>
            <p:ph type="sldNum" sz="quarter" idx="5"/>
          </p:nvPr>
        </p:nvSpPr>
        <p:spPr/>
        <p:txBody>
          <a:bodyPr/>
          <a:lstStyle/>
          <a:p>
            <a:fld id="{25B5EE77-8CAC-4815-8642-F6182C046882}" type="slidenum">
              <a:rPr lang="en-GB" smtClean="0"/>
              <a:t>4</a:t>
            </a:fld>
            <a:endParaRPr lang="en-GB"/>
          </a:p>
        </p:txBody>
      </p:sp>
    </p:spTree>
    <p:extLst>
      <p:ext uri="{BB962C8B-B14F-4D97-AF65-F5344CB8AC3E}">
        <p14:creationId xmlns:p14="http://schemas.microsoft.com/office/powerpoint/2010/main" val="2984248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4AFFF-437C-9E82-7EC4-907AE20C5B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7EED0-9E36-0E34-90DE-AFDE3B194C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60A1D2-D307-DFE3-6A5E-F826F3922E56}"/>
              </a:ext>
            </a:extLst>
          </p:cNvPr>
          <p:cNvSpPr>
            <a:spLocks noGrp="1"/>
          </p:cNvSpPr>
          <p:nvPr>
            <p:ph type="body" idx="1"/>
          </p:nvPr>
        </p:nvSpPr>
        <p:spPr/>
        <p:txBody>
          <a:bodyPr/>
          <a:lstStyle/>
          <a:p>
            <a:r>
              <a:rPr lang="en-US" sz="2400" b="0" i="0" kern="1200" dirty="0">
                <a:solidFill>
                  <a:schemeClr val="tx1"/>
                </a:solidFill>
                <a:effectLst/>
                <a:latin typeface="Rubik" pitchFamily="2" charset="-79"/>
                <a:ea typeface="+mn-ea"/>
                <a:cs typeface="+mn-cs"/>
              </a:rPr>
              <a:t>1. What does the MDT do? The </a:t>
            </a:r>
            <a:r>
              <a:rPr lang="en-US" sz="2400" b="1" i="0" kern="1200" dirty="0">
                <a:solidFill>
                  <a:schemeClr val="tx1"/>
                </a:solidFill>
                <a:effectLst/>
                <a:latin typeface="Rubik" pitchFamily="2" charset="-79"/>
                <a:ea typeface="+mn-ea"/>
                <a:cs typeface="+mn-cs"/>
              </a:rPr>
              <a:t>Metabarcoding Data Toolkit</a:t>
            </a:r>
            <a:r>
              <a:rPr lang="en-US" sz="2400" b="0" i="0" kern="1200" dirty="0">
                <a:solidFill>
                  <a:schemeClr val="tx1"/>
                </a:solidFill>
                <a:effectLst/>
                <a:latin typeface="Rubik" pitchFamily="2" charset="-79"/>
                <a:ea typeface="+mn-ea"/>
                <a:cs typeface="+mn-cs"/>
              </a:rPr>
              <a:t> simplifies the process of publishing DNA metabarcoding data to GBIF using familiar templates that map data to standardized terms. The MDT also helps data holders add static values, accommodate non-</a:t>
            </a:r>
            <a:r>
              <a:rPr lang="en-US" sz="2400" b="0" i="0" u="none" strike="noStrike" kern="1200" dirty="0">
                <a:solidFill>
                  <a:schemeClr val="tx1"/>
                </a:solidFill>
                <a:effectLst/>
                <a:latin typeface="Rubik" pitchFamily="2" charset="-79"/>
                <a:ea typeface="+mn-ea"/>
                <a:cs typeface="+mn-cs"/>
                <a:hlinkClick r:id="rId3"/>
              </a:rPr>
              <a:t>Darwin Core</a:t>
            </a:r>
            <a:r>
              <a:rPr lang="en-US" sz="2400" b="0" i="0" kern="1200" dirty="0">
                <a:solidFill>
                  <a:schemeClr val="tx1"/>
                </a:solidFill>
                <a:effectLst/>
                <a:latin typeface="Rubik" pitchFamily="2" charset="-79"/>
                <a:ea typeface="+mn-ea"/>
                <a:cs typeface="+mn-cs"/>
              </a:rPr>
              <a:t> fields, and review data accuracy through visualizations.</a:t>
            </a:r>
          </a:p>
          <a:p>
            <a:r>
              <a:rPr lang="en-US" sz="2400" b="0" i="0" kern="1200" dirty="0">
                <a:solidFill>
                  <a:schemeClr val="tx1"/>
                </a:solidFill>
                <a:effectLst/>
                <a:latin typeface="Rubik" pitchFamily="2" charset="-79"/>
                <a:ea typeface="+mn-ea"/>
                <a:cs typeface="+mn-cs"/>
              </a:rPr>
              <a:t>In addition to accessing a </a:t>
            </a:r>
            <a:r>
              <a:rPr lang="en-US" sz="2400" b="0" i="0" u="none" strike="noStrike" kern="1200" dirty="0">
                <a:solidFill>
                  <a:schemeClr val="tx1"/>
                </a:solidFill>
                <a:effectLst/>
                <a:latin typeface="Rubik" pitchFamily="2" charset="-79"/>
                <a:ea typeface="+mn-ea"/>
                <a:cs typeface="+mn-cs"/>
                <a:hlinkClick r:id="rId4"/>
              </a:rPr>
              <a:t>comprehensive guide</a:t>
            </a:r>
            <a:r>
              <a:rPr lang="en-US" sz="2400" b="0" i="0" kern="1200" dirty="0">
                <a:solidFill>
                  <a:schemeClr val="tx1"/>
                </a:solidFill>
                <a:effectLst/>
                <a:latin typeface="Rubik" pitchFamily="2" charset="-79"/>
                <a:ea typeface="+mn-ea"/>
                <a:cs typeface="+mn-cs"/>
              </a:rPr>
              <a:t> containing videos, example datasets and FAQs, MDT users can prepare dataset metadata with a simple form and export their data in a format suitable for publication through </a:t>
            </a:r>
            <a:r>
              <a:rPr lang="en-US" sz="2400" b="0" i="0" kern="1200" dirty="0" err="1">
                <a:solidFill>
                  <a:schemeClr val="tx1"/>
                </a:solidFill>
                <a:effectLst/>
                <a:latin typeface="Rubik" pitchFamily="2" charset="-79"/>
                <a:ea typeface="+mn-ea"/>
                <a:cs typeface="+mn-cs"/>
              </a:rPr>
              <a:t>GBIF.org</a:t>
            </a:r>
            <a:r>
              <a:rPr lang="en-US" sz="2400" b="0" i="0" kern="1200" dirty="0">
                <a:solidFill>
                  <a:schemeClr val="tx1"/>
                </a:solidFill>
                <a:effectLst/>
                <a:latin typeface="Rubik" pitchFamily="2" charset="-79"/>
                <a:ea typeface="+mn-ea"/>
                <a:cs typeface="+mn-cs"/>
              </a:rPr>
              <a:t>.</a:t>
            </a:r>
          </a:p>
          <a:p>
            <a:endParaRPr lang="en-GB" dirty="0"/>
          </a:p>
          <a:p>
            <a:r>
              <a:rPr lang="en-GB" dirty="0"/>
              <a:t>2. What do we hope to achieve? </a:t>
            </a:r>
            <a:r>
              <a:rPr lang="en-US" sz="2400" b="0" i="0" kern="1200" dirty="0">
                <a:solidFill>
                  <a:schemeClr val="tx1"/>
                </a:solidFill>
                <a:effectLst/>
                <a:latin typeface="Rubik" pitchFamily="2" charset="-79"/>
                <a:ea typeface="+mn-ea"/>
                <a:cs typeface="+mn-cs"/>
              </a:rPr>
              <a:t>The objectives of the pilot phase are to strengthen the network's engagement of the metabarcoding data community and build the capacity of GBIF's nodes to manage this type of data. The GBIF Secretariat will focus on refining the MDT in response to user feedback and finalizing the set of templates for data holders.</a:t>
            </a:r>
          </a:p>
          <a:p>
            <a:r>
              <a:rPr lang="en-US" sz="2400" b="0" i="0" kern="1200" dirty="0">
                <a:solidFill>
                  <a:schemeClr val="tx1"/>
                </a:solidFill>
                <a:effectLst/>
                <a:latin typeface="Rubik" pitchFamily="2" charset="-79"/>
                <a:ea typeface="+mn-ea"/>
                <a:cs typeface="+mn-cs"/>
              </a:rPr>
              <a:t>The Secretariat is committed to preparing additional documentation and training materials, exploring integration with R and Python scripts, and outlining best practices for deploying the MDT.</a:t>
            </a:r>
          </a:p>
          <a:p>
            <a:endParaRPr lang="en-GB" dirty="0"/>
          </a:p>
          <a:p>
            <a:r>
              <a:rPr lang="en-GB" dirty="0"/>
              <a:t>3. </a:t>
            </a:r>
            <a:r>
              <a:rPr lang="en-US" sz="2400" b="0" i="0" u="none" strike="noStrike" kern="1200" dirty="0">
                <a:solidFill>
                  <a:schemeClr val="tx1"/>
                </a:solidFill>
                <a:effectLst/>
                <a:latin typeface="Rubik" pitchFamily="2" charset="-79"/>
                <a:ea typeface="+mn-ea"/>
                <a:cs typeface="+mn-cs"/>
              </a:rPr>
              <a:t>Commitments for participating in the pilot phase. </a:t>
            </a:r>
            <a:r>
              <a:rPr lang="en-US" sz="2400" b="0" i="0" kern="1200" dirty="0">
                <a:solidFill>
                  <a:schemeClr val="tx1"/>
                </a:solidFill>
                <a:effectLst/>
                <a:latin typeface="Rubik" pitchFamily="2" charset="-79"/>
                <a:ea typeface="+mn-ea"/>
                <a:cs typeface="+mn-cs"/>
              </a:rPr>
              <a:t>GBIF nodes that join the MDT pilot are expected to publish data from a network of metabarcoding data holders, provide the GBIF Secretariat with feedback for refining the tool and its guidance materials, and join quarterly webinars. They should also ensure that datasets published during the </a:t>
            </a:r>
            <a:r>
              <a:rPr lang="en-US" sz="2400" b="0" i="0" kern="1200" dirty="0" err="1">
                <a:solidFill>
                  <a:schemeClr val="tx1"/>
                </a:solidFill>
                <a:effectLst/>
                <a:latin typeface="Rubik" pitchFamily="2" charset="-79"/>
                <a:ea typeface="+mn-ea"/>
                <a:cs typeface="+mn-cs"/>
              </a:rPr>
              <a:t>programme's</a:t>
            </a:r>
            <a:r>
              <a:rPr lang="en-US" sz="2400" b="0" i="0" kern="1200" dirty="0">
                <a:solidFill>
                  <a:schemeClr val="tx1"/>
                </a:solidFill>
                <a:effectLst/>
                <a:latin typeface="Rubik" pitchFamily="2" charset="-79"/>
                <a:ea typeface="+mn-ea"/>
                <a:cs typeface="+mn-cs"/>
              </a:rPr>
              <a:t> pilot phase remain accessible on </a:t>
            </a:r>
            <a:r>
              <a:rPr lang="en-US" sz="2400" b="0" i="0" kern="1200" dirty="0" err="1">
                <a:solidFill>
                  <a:schemeClr val="tx1"/>
                </a:solidFill>
                <a:effectLst/>
                <a:latin typeface="Rubik" pitchFamily="2" charset="-79"/>
                <a:ea typeface="+mn-ea"/>
                <a:cs typeface="+mn-cs"/>
              </a:rPr>
              <a:t>GBIF.org</a:t>
            </a:r>
            <a:r>
              <a:rPr lang="en-US" sz="2400" b="0" i="0" kern="1200" dirty="0">
                <a:solidFill>
                  <a:schemeClr val="tx1"/>
                </a:solidFill>
                <a:effectLst/>
                <a:latin typeface="Rubik" pitchFamily="2" charset="-79"/>
                <a:ea typeface="+mn-ea"/>
                <a:cs typeface="+mn-cs"/>
              </a:rPr>
              <a:t>, even if installations are relocated or the </a:t>
            </a:r>
            <a:r>
              <a:rPr lang="en-US" sz="2400" b="0" i="0" kern="1200" dirty="0" err="1">
                <a:solidFill>
                  <a:schemeClr val="tx1"/>
                </a:solidFill>
                <a:effectLst/>
                <a:latin typeface="Rubik" pitchFamily="2" charset="-79"/>
                <a:ea typeface="+mn-ea"/>
                <a:cs typeface="+mn-cs"/>
              </a:rPr>
              <a:t>programme</a:t>
            </a:r>
            <a:r>
              <a:rPr lang="en-US" sz="2400" b="0" i="0" kern="1200" dirty="0">
                <a:solidFill>
                  <a:schemeClr val="tx1"/>
                </a:solidFill>
                <a:effectLst/>
                <a:latin typeface="Rubik" pitchFamily="2" charset="-79"/>
                <a:ea typeface="+mn-ea"/>
                <a:cs typeface="+mn-cs"/>
              </a:rPr>
              <a:t> concludes.</a:t>
            </a:r>
          </a:p>
          <a:p>
            <a:endParaRPr lang="en-GB" dirty="0"/>
          </a:p>
        </p:txBody>
      </p:sp>
      <p:sp>
        <p:nvSpPr>
          <p:cNvPr id="4" name="Slide Number Placeholder 3">
            <a:extLst>
              <a:ext uri="{FF2B5EF4-FFF2-40B4-BE49-F238E27FC236}">
                <a16:creationId xmlns:a16="http://schemas.microsoft.com/office/drawing/2014/main" id="{9CEC9CA4-B2A9-8A97-48DC-5E00BA8E5C8B}"/>
              </a:ext>
            </a:extLst>
          </p:cNvPr>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2415223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1E045-11B4-0A4E-058F-697F6A62A2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5A2B1-C6C2-7948-CE88-8244F3E06B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0A0131-1A88-ED79-09E6-F83C6C531D13}"/>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61196F7F-1D54-3C4F-A335-642B0E6EA66B}"/>
              </a:ext>
            </a:extLst>
          </p:cNvPr>
          <p:cNvSpPr>
            <a:spLocks noGrp="1"/>
          </p:cNvSpPr>
          <p:nvPr>
            <p:ph type="sldNum" sz="quarter" idx="5"/>
          </p:nvPr>
        </p:nvSpPr>
        <p:spPr/>
        <p:txBody>
          <a:bodyPr/>
          <a:lstStyle/>
          <a:p>
            <a:fld id="{25B5EE77-8CAC-4815-8642-F6182C046882}" type="slidenum">
              <a:rPr lang="en-GB" smtClean="0"/>
              <a:t>6</a:t>
            </a:fld>
            <a:endParaRPr lang="en-GB"/>
          </a:p>
        </p:txBody>
      </p:sp>
    </p:spTree>
    <p:extLst>
      <p:ext uri="{BB962C8B-B14F-4D97-AF65-F5344CB8AC3E}">
        <p14:creationId xmlns:p14="http://schemas.microsoft.com/office/powerpoint/2010/main" val="1831571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2551851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8</a:t>
            </a:fld>
            <a:endParaRPr lang="en-GB"/>
          </a:p>
        </p:txBody>
      </p:sp>
    </p:spTree>
    <p:extLst>
      <p:ext uri="{BB962C8B-B14F-4D97-AF65-F5344CB8AC3E}">
        <p14:creationId xmlns:p14="http://schemas.microsoft.com/office/powerpoint/2010/main" val="2453305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9</a:t>
            </a:fld>
            <a:endParaRPr lang="en-GB" dirty="0"/>
          </a:p>
        </p:txBody>
      </p:sp>
    </p:spTree>
    <p:extLst>
      <p:ext uri="{BB962C8B-B14F-4D97-AF65-F5344CB8AC3E}">
        <p14:creationId xmlns:p14="http://schemas.microsoft.com/office/powerpoint/2010/main" val="3303843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2/3/26</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2/3/26</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2/3/26</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2/3/26</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2/3/26</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2/3/26</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2/3/26</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2/3/26</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2/3/26</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2/3/26</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2/3/26</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2/3/26</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2/3/26</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2/3/26</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2/3/26</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2/3/26</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2/3/26</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2/3/26</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gbif.org/metabarcodi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gbif.org/metabarcoding"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www.gbif.org/metabarcoding"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gbif.org/metabarcoding"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hyperlink" Target="https://www.gbif.org/metabarcoding"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https://www.gbif.org/news/3gm3lJaUQgTKZJRm6TiBff" TargetMode="External"/><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s://www.gbif.org/metabarcoding" TargetMode="External"/><Relationship Id="rId5" Type="http://schemas.openxmlformats.org/officeDocument/2006/relationships/hyperlink" Target="https://doi.org/10.35035/doc-wkpc-m352" TargetMode="External"/><Relationship Id="rId4" Type="http://schemas.openxmlformats.org/officeDocument/2006/relationships/hyperlink" Target="https://www.gbif.org/article/asp3RhYr7clY8Bpdxarrr" TargetMode="Externa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gbif.org/dataset/652ac1af-3907-4fd3-a509-2151a00bccc2" TargetMode="External"/><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hyperlink" Target="https://www.gbif.org/dataset/9358fbd7-cfd0-4eab-99fa-0934396a0529" TargetMode="External"/><Relationship Id="rId11" Type="http://schemas.openxmlformats.org/officeDocument/2006/relationships/hyperlink" Target="https://www.gbif.org/metabarcoding" TargetMode="External"/><Relationship Id="rId5" Type="http://schemas.openxmlformats.org/officeDocument/2006/relationships/hyperlink" Target="https://www.gbif.org/dataset/d90cfe48-fe51-4206-b29d-f4c5cb67fa4a" TargetMode="External"/><Relationship Id="rId10" Type="http://schemas.openxmlformats.org/officeDocument/2006/relationships/image" Target="../media/image21.png"/><Relationship Id="rId4" Type="http://schemas.openxmlformats.org/officeDocument/2006/relationships/hyperlink" Target="https://www.gbif.org/dataset/4e6a1cb8-7599-4c60-b588-d18ec2c060ee" TargetMode="External"/><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www.gbif.org/metabarcoding" TargetMode="External"/><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hyperlink" Target="https://www.gbif.org/terms/hosted-repository-service" TargetMode="External"/><Relationship Id="rId5" Type="http://schemas.openxmlformats.org/officeDocument/2006/relationships/hyperlink" Target="https://www.gbif.org/terms/data-user" TargetMode="Externa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hyperlink" Target="https://doi.org/10.3030/101057437"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hyperlink" Target="https://www.gbif.org/metabarcoding" TargetMode="Externa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40019"/>
          </a:schemeClr>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1261005" y="2709069"/>
            <a:ext cx="10338328" cy="8297863"/>
          </a:xfrm>
        </p:spPr>
        <p:txBody>
          <a:bodyPr>
            <a:normAutofit/>
          </a:bodyPr>
          <a:lstStyle/>
          <a:p>
            <a:pPr algn="ctr">
              <a:lnSpc>
                <a:spcPct val="100000"/>
              </a:lnSpc>
              <a:spcBef>
                <a:spcPts val="0"/>
              </a:spcBef>
            </a:pPr>
            <a:r>
              <a:rPr lang="en-GB" sz="9600" b="1" dirty="0">
                <a:solidFill>
                  <a:schemeClr val="tx1">
                    <a:lumMod val="75000"/>
                    <a:lumOff val="25000"/>
                  </a:schemeClr>
                </a:solidFill>
                <a:latin typeface="Bitter" pitchFamily="2" charset="77"/>
              </a:rPr>
              <a:t>Metabarcoding data programme</a:t>
            </a:r>
          </a:p>
        </p:txBody>
      </p:sp>
      <p:sp>
        <p:nvSpPr>
          <p:cNvPr id="3" name="Text Placeholder 3">
            <a:extLst>
              <a:ext uri="{FF2B5EF4-FFF2-40B4-BE49-F238E27FC236}">
                <a16:creationId xmlns:a16="http://schemas.microsoft.com/office/drawing/2014/main" id="{C81A5309-367D-8C09-130F-7B45104F8A8D}"/>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3"/>
              </a:rPr>
              <a:t>gbif.org/metabarcoding</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4" name="Picture 3" descr="A close-up of a sea creature&#10;&#10;AI-generated content may be incorrect.">
            <a:extLst>
              <a:ext uri="{FF2B5EF4-FFF2-40B4-BE49-F238E27FC236}">
                <a16:creationId xmlns:a16="http://schemas.microsoft.com/office/drawing/2014/main" id="{9EC2E2EA-C746-AD7A-39CA-30A958F6B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61868" y="5597913"/>
            <a:ext cx="9979163" cy="4139893"/>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normAutofit/>
          </a:bodyPr>
          <a:lstStyle/>
          <a:p>
            <a:r>
              <a:rPr lang="en-GB" dirty="0"/>
              <a:t>Metabarcoding data programme</a:t>
            </a:r>
            <a:endParaRPr lang="en-DK" dirty="0"/>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p:txBody>
          <a:bodyPr/>
          <a:lstStyle/>
          <a:p>
            <a:r>
              <a:rPr lang="en-GB" i="1" dirty="0">
                <a:latin typeface="Bitter Medium" pitchFamily="2" charset="77"/>
              </a:rPr>
              <a:t>Pilot initiative to strengthen links between the GBIF network and DNA metabarcoding data communities while building node capacity for standardizing the publication of biodiversity data through the Metabarcoding Data Toolkit</a:t>
            </a:r>
            <a:endParaRPr lang="en-DK" i="1" dirty="0">
              <a:latin typeface="Bitter Medium" pitchFamily="2" charset="77"/>
            </a:endParaRPr>
          </a:p>
        </p:txBody>
      </p:sp>
      <p:pic>
        <p:nvPicPr>
          <p:cNvPr id="2" name="Picture 1">
            <a:extLst>
              <a:ext uri="{FF2B5EF4-FFF2-40B4-BE49-F238E27FC236}">
                <a16:creationId xmlns:a16="http://schemas.microsoft.com/office/drawing/2014/main" id="{CB64ACCC-F1CA-5A1A-3A62-D93AC0CA21CE}"/>
              </a:ext>
            </a:extLst>
          </p:cNvPr>
          <p:cNvPicPr>
            <a:picLocks noChangeAspect="1"/>
          </p:cNvPicPr>
          <p:nvPr/>
        </p:nvPicPr>
        <p:blipFill>
          <a:blip r:embed="rId3"/>
          <a:stretch>
            <a:fillRect/>
          </a:stretch>
        </p:blipFill>
        <p:spPr>
          <a:xfrm>
            <a:off x="12920465" y="2576116"/>
            <a:ext cx="10061970" cy="10061970"/>
          </a:xfrm>
          <a:prstGeom prst="rect">
            <a:avLst/>
          </a:prstGeom>
        </p:spPr>
      </p:pic>
      <p:sp>
        <p:nvSpPr>
          <p:cNvPr id="4" name="Text Placeholder 3">
            <a:extLst>
              <a:ext uri="{FF2B5EF4-FFF2-40B4-BE49-F238E27FC236}">
                <a16:creationId xmlns:a16="http://schemas.microsoft.com/office/drawing/2014/main" id="{1E317095-EC95-9404-8FC9-E46388D8793A}"/>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4"/>
              </a:rPr>
              <a:t>gbif.org/metabarcoding</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12793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GB" dirty="0"/>
              <a:t>Metabarcoding data programme</a:t>
            </a:r>
            <a:endParaRPr lang="en-DK" dirty="0"/>
          </a:p>
        </p:txBody>
      </p:sp>
      <p:sp>
        <p:nvSpPr>
          <p:cNvPr id="13" name="Text Placeholder 12">
            <a:extLst>
              <a:ext uri="{FF2B5EF4-FFF2-40B4-BE49-F238E27FC236}">
                <a16:creationId xmlns:a16="http://schemas.microsoft.com/office/drawing/2014/main" id="{F4B6BB47-7ED6-FB3C-C96E-0E8951C1A659}"/>
              </a:ext>
            </a:extLst>
          </p:cNvPr>
          <p:cNvSpPr>
            <a:spLocks noGrp="1"/>
          </p:cNvSpPr>
          <p:nvPr>
            <p:ph type="body" sz="quarter" idx="13"/>
          </p:nvPr>
        </p:nvSpPr>
        <p:spPr/>
        <p:txBody>
          <a:bodyPr anchor="ctr">
            <a:normAutofit/>
          </a:bodyPr>
          <a:lstStyle/>
          <a:p>
            <a:r>
              <a:rPr lang="en-GB" dirty="0"/>
              <a:t>The objective of this programme is to empower GBIF nodes to support and mobilize DNA metabarcoding data within their own networks. Programme activities will include not only testing and refining the MDT to meet the needs of both nodes and users, but also providing nodes with training to administer the tool, refining and translating guidance materials, and aligning workflows for metabarcoding data with the GBIF network's structures and practices.</a:t>
            </a:r>
          </a:p>
        </p:txBody>
      </p:sp>
      <p:sp>
        <p:nvSpPr>
          <p:cNvPr id="2" name="Text Placeholder 3">
            <a:extLst>
              <a:ext uri="{FF2B5EF4-FFF2-40B4-BE49-F238E27FC236}">
                <a16:creationId xmlns:a16="http://schemas.microsoft.com/office/drawing/2014/main" id="{6AAD34DA-2B9A-A798-A2E5-52E4DE0CB9FD}"/>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2"/>
              </a:rPr>
              <a:t>gbif.org/metabarcoding</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1047202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6A201-1A9B-8B0F-F7B7-6C0CBA35E8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8F6008-1013-CEED-EFE1-38E2537D8474}"/>
              </a:ext>
            </a:extLst>
          </p:cNvPr>
          <p:cNvSpPr>
            <a:spLocks noGrp="1"/>
          </p:cNvSpPr>
          <p:nvPr>
            <p:ph type="title"/>
          </p:nvPr>
        </p:nvSpPr>
        <p:spPr/>
        <p:txBody>
          <a:bodyPr>
            <a:normAutofit/>
          </a:bodyPr>
          <a:lstStyle/>
          <a:p>
            <a:r>
              <a:rPr lang="en-GB" dirty="0"/>
              <a:t>Try out the demo version</a:t>
            </a:r>
            <a:endParaRPr lang="en-DK" dirty="0"/>
          </a:p>
        </p:txBody>
      </p:sp>
      <p:sp>
        <p:nvSpPr>
          <p:cNvPr id="8" name="Text Placeholder 7">
            <a:extLst>
              <a:ext uri="{FF2B5EF4-FFF2-40B4-BE49-F238E27FC236}">
                <a16:creationId xmlns:a16="http://schemas.microsoft.com/office/drawing/2014/main" id="{847EE2D9-C6D9-4941-0FC3-6DC6F9756A7B}"/>
              </a:ext>
            </a:extLst>
          </p:cNvPr>
          <p:cNvSpPr>
            <a:spLocks noGrp="1"/>
          </p:cNvSpPr>
          <p:nvPr>
            <p:ph type="body" sz="quarter" idx="14"/>
          </p:nvPr>
        </p:nvSpPr>
        <p:spPr>
          <a:xfrm>
            <a:off x="2109788" y="3257550"/>
            <a:ext cx="10082212" cy="8297863"/>
          </a:xfrm>
        </p:spPr>
        <p:txBody>
          <a:bodyPr>
            <a:normAutofit fontScale="92500" lnSpcReduction="10000"/>
          </a:bodyPr>
          <a:lstStyle/>
          <a:p>
            <a:r>
              <a:rPr lang="en-GB" sz="3200" b="1" dirty="0"/>
              <a:t>Publishing mode: </a:t>
            </a:r>
            <a:r>
              <a:rPr lang="en-GB" sz="3200" dirty="0"/>
              <a:t>In this mode, users can register datasets with GBIF on behalf of their organizations. The Metabarcoding Data Toolkit functions like an IPT, operating as a platform for publishing hosted datasets directly by GBIF.</a:t>
            </a:r>
          </a:p>
          <a:p>
            <a:r>
              <a:rPr lang="en-GB" sz="3200" b="1" dirty="0"/>
              <a:t>Conversion-only mode: </a:t>
            </a:r>
            <a:r>
              <a:rPr lang="en-GB" sz="3200" dirty="0"/>
              <a:t>In this mode, users can prepare their datasets using the MDT but the processed datasets/archive must be download and published through other channels, such as a GBIF IPT installation. This mode is suitable for scenarios where data holders are undecided whether to have GBIF host their datasets or not.</a:t>
            </a:r>
            <a:endParaRPr lang="en-DK" sz="3200" i="1" dirty="0">
              <a:latin typeface="Bitter Medium" pitchFamily="2" charset="77"/>
            </a:endParaRPr>
          </a:p>
        </p:txBody>
      </p:sp>
      <p:sp>
        <p:nvSpPr>
          <p:cNvPr id="2" name="Text Placeholder 3">
            <a:extLst>
              <a:ext uri="{FF2B5EF4-FFF2-40B4-BE49-F238E27FC236}">
                <a16:creationId xmlns:a16="http://schemas.microsoft.com/office/drawing/2014/main" id="{7FFE9810-3C9C-FBD7-8A18-5E6214CD58F9}"/>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3"/>
              </a:rPr>
              <a:t>gbif.org/metabarcoding</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14" name="Picture 13">
            <a:extLst>
              <a:ext uri="{FF2B5EF4-FFF2-40B4-BE49-F238E27FC236}">
                <a16:creationId xmlns:a16="http://schemas.microsoft.com/office/drawing/2014/main" id="{C49417B3-08DD-1B2B-A3AF-A9A6817B6D83}"/>
              </a:ext>
            </a:extLst>
          </p:cNvPr>
          <p:cNvPicPr>
            <a:picLocks noChangeAspect="1"/>
          </p:cNvPicPr>
          <p:nvPr/>
        </p:nvPicPr>
        <p:blipFill>
          <a:blip r:embed="rId4"/>
          <a:stretch>
            <a:fillRect/>
          </a:stretch>
        </p:blipFill>
        <p:spPr>
          <a:xfrm>
            <a:off x="13682677" y="3248818"/>
            <a:ext cx="8589948" cy="8297863"/>
          </a:xfrm>
          <a:prstGeom prst="rect">
            <a:avLst/>
          </a:prstGeom>
        </p:spPr>
      </p:pic>
    </p:spTree>
    <p:extLst>
      <p:ext uri="{BB962C8B-B14F-4D97-AF65-F5344CB8AC3E}">
        <p14:creationId xmlns:p14="http://schemas.microsoft.com/office/powerpoint/2010/main" val="3970953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F58CB-CD2F-AFB6-B447-0B051220F0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47F698-C968-8A90-A23E-376ACAE18886}"/>
              </a:ext>
            </a:extLst>
          </p:cNvPr>
          <p:cNvSpPr>
            <a:spLocks noGrp="1"/>
          </p:cNvSpPr>
          <p:nvPr>
            <p:ph type="title"/>
          </p:nvPr>
        </p:nvSpPr>
        <p:spPr/>
        <p:txBody>
          <a:bodyPr>
            <a:normAutofit/>
          </a:bodyPr>
          <a:lstStyle/>
          <a:p>
            <a:r>
              <a:rPr lang="en-GB" b="0" dirty="0"/>
              <a:t>Overview of the pilot phase</a:t>
            </a:r>
          </a:p>
        </p:txBody>
      </p:sp>
      <p:pic>
        <p:nvPicPr>
          <p:cNvPr id="7" name="Picture Placeholder 6">
            <a:extLst>
              <a:ext uri="{FF2B5EF4-FFF2-40B4-BE49-F238E27FC236}">
                <a16:creationId xmlns:a16="http://schemas.microsoft.com/office/drawing/2014/main" id="{2BF769B4-563B-0E4B-68DE-05F494173205}"/>
              </a:ext>
            </a:extLst>
          </p:cNvPr>
          <p:cNvPicPr>
            <a:picLocks noGrp="1" noChangeAspect="1"/>
          </p:cNvPicPr>
          <p:nvPr>
            <p:ph type="pic" sz="quarter" idx="13"/>
          </p:nvPr>
        </p:nvPicPr>
        <p:blipFill>
          <a:blip r:embed="rId3"/>
          <a:srcRect l="-25059" t="12638" r="-34594" b="12650"/>
          <a:stretch>
            <a:fillRect/>
          </a:stretch>
        </p:blipFill>
        <p:spPr>
          <a:xfrm>
            <a:off x="706438" y="3263899"/>
            <a:ext cx="7308000" cy="3420000"/>
          </a:xfrm>
          <a:prstGeom prst="rect">
            <a:avLst/>
          </a:prstGeom>
        </p:spPr>
      </p:pic>
      <p:pic>
        <p:nvPicPr>
          <p:cNvPr id="22" name="Picture Placeholder 21">
            <a:extLst>
              <a:ext uri="{FF2B5EF4-FFF2-40B4-BE49-F238E27FC236}">
                <a16:creationId xmlns:a16="http://schemas.microsoft.com/office/drawing/2014/main" id="{8AB4DF43-4C08-0120-7ADF-05CC47E1E3A1}"/>
              </a:ext>
            </a:extLst>
          </p:cNvPr>
          <p:cNvPicPr>
            <a:picLocks noGrp="1" noChangeAspect="1"/>
          </p:cNvPicPr>
          <p:nvPr>
            <p:ph type="pic" sz="quarter" idx="18"/>
          </p:nvPr>
        </p:nvPicPr>
        <p:blipFill>
          <a:blip r:embed="rId4"/>
          <a:srcRect l="-27029" t="14035" r="-26687" b="14046"/>
          <a:stretch>
            <a:fillRect/>
          </a:stretch>
        </p:blipFill>
        <p:spPr>
          <a:xfrm>
            <a:off x="8538000" y="3263899"/>
            <a:ext cx="7308000" cy="3420000"/>
          </a:xfrm>
        </p:spPr>
      </p:pic>
      <p:pic>
        <p:nvPicPr>
          <p:cNvPr id="24" name="Picture Placeholder 23">
            <a:extLst>
              <a:ext uri="{FF2B5EF4-FFF2-40B4-BE49-F238E27FC236}">
                <a16:creationId xmlns:a16="http://schemas.microsoft.com/office/drawing/2014/main" id="{FC47E5CE-A600-6405-8ED0-D07F9B10543C}"/>
              </a:ext>
            </a:extLst>
          </p:cNvPr>
          <p:cNvPicPr>
            <a:picLocks noGrp="1" noChangeAspect="1"/>
          </p:cNvPicPr>
          <p:nvPr>
            <p:ph type="pic" sz="quarter" idx="20"/>
          </p:nvPr>
        </p:nvPicPr>
        <p:blipFill>
          <a:blip r:embed="rId5"/>
          <a:srcRect l="-25946" t="14484" r="-25845" b="14484"/>
          <a:stretch>
            <a:fillRect/>
          </a:stretch>
        </p:blipFill>
        <p:spPr>
          <a:xfrm>
            <a:off x="16350512" y="3263899"/>
            <a:ext cx="7308000" cy="3420000"/>
          </a:xfrm>
        </p:spPr>
      </p:pic>
      <p:sp>
        <p:nvSpPr>
          <p:cNvPr id="25" name="Text Placeholder 24">
            <a:extLst>
              <a:ext uri="{FF2B5EF4-FFF2-40B4-BE49-F238E27FC236}">
                <a16:creationId xmlns:a16="http://schemas.microsoft.com/office/drawing/2014/main" id="{6FD9C953-3A52-5261-5EE8-C815FC5A2D3E}"/>
              </a:ext>
            </a:extLst>
          </p:cNvPr>
          <p:cNvSpPr>
            <a:spLocks noGrp="1"/>
          </p:cNvSpPr>
          <p:nvPr>
            <p:ph type="body" sz="quarter" idx="22"/>
          </p:nvPr>
        </p:nvSpPr>
        <p:spPr/>
        <p:txBody>
          <a:bodyPr>
            <a:normAutofit/>
          </a:bodyPr>
          <a:lstStyle/>
          <a:p>
            <a:r>
              <a:rPr lang="en-GB" sz="3200" b="1" dirty="0"/>
              <a:t>What does the MDT do?</a:t>
            </a:r>
          </a:p>
        </p:txBody>
      </p:sp>
      <p:sp>
        <p:nvSpPr>
          <p:cNvPr id="17" name="Text Placeholder 16">
            <a:extLst>
              <a:ext uri="{FF2B5EF4-FFF2-40B4-BE49-F238E27FC236}">
                <a16:creationId xmlns:a16="http://schemas.microsoft.com/office/drawing/2014/main" id="{46B19569-6518-4535-711B-B7A5675EE507}"/>
              </a:ext>
            </a:extLst>
          </p:cNvPr>
          <p:cNvSpPr>
            <a:spLocks noGrp="1"/>
          </p:cNvSpPr>
          <p:nvPr>
            <p:ph type="body" sz="quarter" idx="23"/>
          </p:nvPr>
        </p:nvSpPr>
        <p:spPr/>
        <p:txBody>
          <a:bodyPr>
            <a:normAutofit/>
          </a:bodyPr>
          <a:lstStyle/>
          <a:p>
            <a:r>
              <a:rPr lang="en-GB" sz="3200" b="1" dirty="0"/>
              <a:t>What we hope to achieve</a:t>
            </a:r>
          </a:p>
        </p:txBody>
      </p:sp>
      <p:sp>
        <p:nvSpPr>
          <p:cNvPr id="26" name="Text Placeholder 25">
            <a:extLst>
              <a:ext uri="{FF2B5EF4-FFF2-40B4-BE49-F238E27FC236}">
                <a16:creationId xmlns:a16="http://schemas.microsoft.com/office/drawing/2014/main" id="{89BA17FB-F4D9-A09A-8999-B892FB000047}"/>
              </a:ext>
            </a:extLst>
          </p:cNvPr>
          <p:cNvSpPr>
            <a:spLocks noGrp="1"/>
          </p:cNvSpPr>
          <p:nvPr>
            <p:ph type="body" sz="quarter" idx="24"/>
          </p:nvPr>
        </p:nvSpPr>
        <p:spPr/>
        <p:txBody>
          <a:bodyPr>
            <a:normAutofit/>
          </a:bodyPr>
          <a:lstStyle/>
          <a:p>
            <a:r>
              <a:rPr lang="en-GB" sz="3200" b="1" dirty="0"/>
              <a:t>Commitments for participating in the pilot phase</a:t>
            </a:r>
          </a:p>
          <a:p>
            <a:endParaRPr lang="en-DK" dirty="0"/>
          </a:p>
        </p:txBody>
      </p:sp>
      <p:sp>
        <p:nvSpPr>
          <p:cNvPr id="32" name="Text Placeholder 3">
            <a:extLst>
              <a:ext uri="{FF2B5EF4-FFF2-40B4-BE49-F238E27FC236}">
                <a16:creationId xmlns:a16="http://schemas.microsoft.com/office/drawing/2014/main" id="{010AB97F-35D6-D29C-08B8-F5734E0DFB7E}"/>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6"/>
              </a:rPr>
              <a:t>gbif.org/metabarcoding</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683519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9F6E0-4078-CE89-3241-38E6AC9EAD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7868B7-6EF9-EE83-2E30-FEB7361EFA3F}"/>
              </a:ext>
            </a:extLst>
          </p:cNvPr>
          <p:cNvSpPr>
            <a:spLocks noGrp="1"/>
          </p:cNvSpPr>
          <p:nvPr>
            <p:ph type="title"/>
          </p:nvPr>
        </p:nvSpPr>
        <p:spPr/>
        <p:txBody>
          <a:bodyPr>
            <a:normAutofit/>
          </a:bodyPr>
          <a:lstStyle/>
          <a:p>
            <a:r>
              <a:rPr lang="en-GB" b="0" dirty="0"/>
              <a:t>Metabarcoding data-related resources</a:t>
            </a:r>
          </a:p>
        </p:txBody>
      </p:sp>
      <p:sp>
        <p:nvSpPr>
          <p:cNvPr id="25" name="Text Placeholder 24">
            <a:extLst>
              <a:ext uri="{FF2B5EF4-FFF2-40B4-BE49-F238E27FC236}">
                <a16:creationId xmlns:a16="http://schemas.microsoft.com/office/drawing/2014/main" id="{5100E119-FD1F-62B9-05B2-7DE8A5A277D5}"/>
              </a:ext>
            </a:extLst>
          </p:cNvPr>
          <p:cNvSpPr>
            <a:spLocks noGrp="1"/>
          </p:cNvSpPr>
          <p:nvPr>
            <p:ph type="body" sz="quarter" idx="22"/>
          </p:nvPr>
        </p:nvSpPr>
        <p:spPr>
          <a:xfrm>
            <a:off x="706438" y="8857828"/>
            <a:ext cx="7308000" cy="2697585"/>
          </a:xfrm>
        </p:spPr>
        <p:txBody>
          <a:bodyPr>
            <a:normAutofit/>
          </a:bodyPr>
          <a:lstStyle/>
          <a:p>
            <a:r>
              <a:rPr lang="en-GB" sz="3200" dirty="0">
                <a:hlinkClick r:id="rId3"/>
              </a:rPr>
              <a:t>GBIF nodes invited to join pilot for DNA metabarcoding data on biodiversity</a:t>
            </a:r>
            <a:endParaRPr lang="en-GB" sz="3200" dirty="0"/>
          </a:p>
        </p:txBody>
      </p:sp>
      <p:sp>
        <p:nvSpPr>
          <p:cNvPr id="17" name="Text Placeholder 16">
            <a:extLst>
              <a:ext uri="{FF2B5EF4-FFF2-40B4-BE49-F238E27FC236}">
                <a16:creationId xmlns:a16="http://schemas.microsoft.com/office/drawing/2014/main" id="{3BA6A6E9-3F57-F793-D8BC-2EB37D48CE75}"/>
              </a:ext>
            </a:extLst>
          </p:cNvPr>
          <p:cNvSpPr>
            <a:spLocks noGrp="1"/>
          </p:cNvSpPr>
          <p:nvPr>
            <p:ph type="body" sz="quarter" idx="23"/>
          </p:nvPr>
        </p:nvSpPr>
        <p:spPr>
          <a:xfrm>
            <a:off x="8538000" y="8871626"/>
            <a:ext cx="7308000" cy="2697585"/>
          </a:xfrm>
        </p:spPr>
        <p:txBody>
          <a:bodyPr>
            <a:normAutofit/>
          </a:bodyPr>
          <a:lstStyle/>
          <a:p>
            <a:r>
              <a:rPr lang="en-GB" sz="3200" dirty="0">
                <a:hlinkClick r:id="rId4"/>
              </a:rPr>
              <a:t>GBIF briefing on Digital Sequence Information (DSI)</a:t>
            </a:r>
            <a:endParaRPr lang="en-GB" sz="3200" dirty="0"/>
          </a:p>
        </p:txBody>
      </p:sp>
      <p:sp>
        <p:nvSpPr>
          <p:cNvPr id="26" name="Text Placeholder 25">
            <a:extLst>
              <a:ext uri="{FF2B5EF4-FFF2-40B4-BE49-F238E27FC236}">
                <a16:creationId xmlns:a16="http://schemas.microsoft.com/office/drawing/2014/main" id="{729712A7-E9EA-9ED6-E679-E59CD85EB8CD}"/>
              </a:ext>
            </a:extLst>
          </p:cNvPr>
          <p:cNvSpPr>
            <a:spLocks noGrp="1"/>
          </p:cNvSpPr>
          <p:nvPr>
            <p:ph type="body" sz="quarter" idx="24"/>
          </p:nvPr>
        </p:nvSpPr>
        <p:spPr>
          <a:xfrm>
            <a:off x="16350512" y="8871626"/>
            <a:ext cx="7312763" cy="2697585"/>
          </a:xfrm>
        </p:spPr>
        <p:txBody>
          <a:bodyPr>
            <a:normAutofit/>
          </a:bodyPr>
          <a:lstStyle/>
          <a:p>
            <a:r>
              <a:rPr lang="en-GB" sz="3200" dirty="0">
                <a:hlinkClick r:id="rId5"/>
              </a:rPr>
              <a:t>Metabarcoding Data Toolkit – user guide</a:t>
            </a:r>
            <a:endParaRPr lang="en-GB" sz="3200" dirty="0"/>
          </a:p>
        </p:txBody>
      </p:sp>
      <p:sp>
        <p:nvSpPr>
          <p:cNvPr id="32" name="Text Placeholder 3">
            <a:extLst>
              <a:ext uri="{FF2B5EF4-FFF2-40B4-BE49-F238E27FC236}">
                <a16:creationId xmlns:a16="http://schemas.microsoft.com/office/drawing/2014/main" id="{11D75B66-08C7-4A56-0E3C-FE82B62D123C}"/>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6"/>
              </a:rPr>
              <a:t>gbif.org/metabarcoding</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8" name="Picture Placeholder 7">
            <a:extLst>
              <a:ext uri="{FF2B5EF4-FFF2-40B4-BE49-F238E27FC236}">
                <a16:creationId xmlns:a16="http://schemas.microsoft.com/office/drawing/2014/main" id="{6EF8D6F6-C277-7094-1CE5-F5AFDD784F53}"/>
              </a:ext>
            </a:extLst>
          </p:cNvPr>
          <p:cNvPicPr>
            <a:picLocks noGrp="1" noChangeAspect="1"/>
          </p:cNvPicPr>
          <p:nvPr>
            <p:ph type="pic" sz="quarter" idx="13"/>
          </p:nvPr>
        </p:nvPicPr>
        <p:blipFill>
          <a:blip r:embed="rId7"/>
          <a:srcRect l="24502" t="1" r="24502" b="1474"/>
          <a:stretch>
            <a:fillRect/>
          </a:stretch>
        </p:blipFill>
        <p:spPr>
          <a:xfrm>
            <a:off x="706438" y="3263898"/>
            <a:ext cx="7308000" cy="5092701"/>
          </a:xfrm>
          <a:prstGeom prst="rect">
            <a:avLst/>
          </a:prstGeom>
        </p:spPr>
      </p:pic>
      <p:pic>
        <p:nvPicPr>
          <p:cNvPr id="12" name="Picture Placeholder 11">
            <a:extLst>
              <a:ext uri="{FF2B5EF4-FFF2-40B4-BE49-F238E27FC236}">
                <a16:creationId xmlns:a16="http://schemas.microsoft.com/office/drawing/2014/main" id="{090D302E-1E82-9551-735A-52186946CABA}"/>
              </a:ext>
            </a:extLst>
          </p:cNvPr>
          <p:cNvPicPr>
            <a:picLocks noGrp="1" noChangeAspect="1"/>
          </p:cNvPicPr>
          <p:nvPr>
            <p:ph type="pic" sz="quarter" idx="18"/>
          </p:nvPr>
        </p:nvPicPr>
        <p:blipFill>
          <a:blip r:embed="rId8"/>
          <a:srcRect l="37021" r="11207"/>
          <a:stretch>
            <a:fillRect/>
          </a:stretch>
        </p:blipFill>
        <p:spPr>
          <a:xfrm>
            <a:off x="8538000" y="3263899"/>
            <a:ext cx="7308000" cy="5092700"/>
          </a:xfrm>
          <a:prstGeom prst="rect">
            <a:avLst/>
          </a:prstGeom>
        </p:spPr>
      </p:pic>
      <p:pic>
        <p:nvPicPr>
          <p:cNvPr id="20" name="Picture Placeholder 19">
            <a:extLst>
              <a:ext uri="{FF2B5EF4-FFF2-40B4-BE49-F238E27FC236}">
                <a16:creationId xmlns:a16="http://schemas.microsoft.com/office/drawing/2014/main" id="{37BD676C-91C1-406A-2934-AFF3F55F8CE0}"/>
              </a:ext>
            </a:extLst>
          </p:cNvPr>
          <p:cNvPicPr>
            <a:picLocks noGrp="1" noChangeAspect="1"/>
          </p:cNvPicPr>
          <p:nvPr>
            <p:ph type="pic" sz="quarter" idx="20"/>
          </p:nvPr>
        </p:nvPicPr>
        <p:blipFill>
          <a:blip r:embed="rId9"/>
          <a:srcRect l="343" t="6449" r="-343" b="6449"/>
          <a:stretch>
            <a:fillRect/>
          </a:stretch>
        </p:blipFill>
        <p:spPr>
          <a:xfrm>
            <a:off x="16350512" y="3263899"/>
            <a:ext cx="7308000" cy="5092700"/>
          </a:xfrm>
          <a:prstGeom prst="rect">
            <a:avLst/>
          </a:prstGeom>
        </p:spPr>
      </p:pic>
    </p:spTree>
    <p:extLst>
      <p:ext uri="{BB962C8B-B14F-4D97-AF65-F5344CB8AC3E}">
        <p14:creationId xmlns:p14="http://schemas.microsoft.com/office/powerpoint/2010/main" val="2379176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Featured metabarcoding datasets</a:t>
            </a:r>
          </a:p>
        </p:txBody>
      </p:sp>
      <p:sp>
        <p:nvSpPr>
          <p:cNvPr id="16" name="Text Placeholder 15">
            <a:extLst>
              <a:ext uri="{FF2B5EF4-FFF2-40B4-BE49-F238E27FC236}">
                <a16:creationId xmlns:a16="http://schemas.microsoft.com/office/drawing/2014/main" id="{43334A07-BC40-503F-2138-D309A9873011}"/>
              </a:ext>
            </a:extLst>
          </p:cNvPr>
          <p:cNvSpPr>
            <a:spLocks noGrp="1"/>
          </p:cNvSpPr>
          <p:nvPr>
            <p:ph type="body" sz="quarter" idx="28"/>
          </p:nvPr>
        </p:nvSpPr>
        <p:spPr/>
        <p:txBody>
          <a:bodyPr>
            <a:normAutofit/>
          </a:bodyPr>
          <a:lstStyle/>
          <a:p>
            <a:r>
              <a:rPr lang="en-GB" sz="2800" dirty="0">
                <a:hlinkClick r:id="rId3"/>
              </a:rPr>
              <a:t>eDNA from water column to characterise fish and invertebrate communities from 30 sites in the Belgian Part of the North Sea -COI</a:t>
            </a:r>
            <a:endParaRPr lang="en-GB" sz="2800" dirty="0"/>
          </a:p>
        </p:txBody>
      </p:sp>
      <p:sp>
        <p:nvSpPr>
          <p:cNvPr id="17" name="Text Placeholder 16">
            <a:extLst>
              <a:ext uri="{FF2B5EF4-FFF2-40B4-BE49-F238E27FC236}">
                <a16:creationId xmlns:a16="http://schemas.microsoft.com/office/drawing/2014/main" id="{AF4B4FDF-FD69-12C4-3225-0C4F7D7FEED4}"/>
              </a:ext>
            </a:extLst>
          </p:cNvPr>
          <p:cNvSpPr>
            <a:spLocks noGrp="1"/>
          </p:cNvSpPr>
          <p:nvPr>
            <p:ph type="body" sz="quarter" idx="29"/>
          </p:nvPr>
        </p:nvSpPr>
        <p:spPr/>
        <p:txBody>
          <a:bodyPr>
            <a:normAutofit fontScale="77500" lnSpcReduction="20000"/>
          </a:bodyPr>
          <a:lstStyle/>
          <a:p>
            <a:r>
              <a:rPr lang="en-GB" u="sng" dirty="0">
                <a:hlinkClick r:id="rId4"/>
              </a:rPr>
              <a:t>Eukaryotes detected in marine water (collected July 2023) from the North Atlantic by the MSC Poesia cruise ship; inferred from 18S DNA metabarcoding data.</a:t>
            </a:r>
            <a:endParaRPr lang="en-GB" dirty="0"/>
          </a:p>
        </p:txBody>
      </p:sp>
      <p:sp>
        <p:nvSpPr>
          <p:cNvPr id="18" name="Text Placeholder 17">
            <a:extLst>
              <a:ext uri="{FF2B5EF4-FFF2-40B4-BE49-F238E27FC236}">
                <a16:creationId xmlns:a16="http://schemas.microsoft.com/office/drawing/2014/main" id="{B331CF47-292B-4962-2A9E-F5DA39C59F45}"/>
              </a:ext>
            </a:extLst>
          </p:cNvPr>
          <p:cNvSpPr>
            <a:spLocks noGrp="1"/>
          </p:cNvSpPr>
          <p:nvPr>
            <p:ph type="body" sz="quarter" idx="30"/>
          </p:nvPr>
        </p:nvSpPr>
        <p:spPr/>
        <p:txBody>
          <a:bodyPr>
            <a:normAutofit fontScale="77500" lnSpcReduction="20000"/>
          </a:bodyPr>
          <a:lstStyle/>
          <a:p>
            <a:r>
              <a:rPr lang="en-GB" dirty="0">
                <a:hlinkClick r:id="rId5"/>
              </a:rPr>
              <a:t>Comparison of Environmental DNA and SCUBA Diving Methods to Survey Keystone Rockfish Species on the Central Coast of British Columbia, Canada</a:t>
            </a:r>
            <a:endParaRPr lang="en-GB" dirty="0"/>
          </a:p>
        </p:txBody>
      </p:sp>
      <p:sp>
        <p:nvSpPr>
          <p:cNvPr id="19" name="Text Placeholder 18">
            <a:extLst>
              <a:ext uri="{FF2B5EF4-FFF2-40B4-BE49-F238E27FC236}">
                <a16:creationId xmlns:a16="http://schemas.microsoft.com/office/drawing/2014/main" id="{9B3FD9C2-ECDB-65C9-3521-E47D985FE37F}"/>
              </a:ext>
            </a:extLst>
          </p:cNvPr>
          <p:cNvSpPr>
            <a:spLocks noGrp="1"/>
          </p:cNvSpPr>
          <p:nvPr>
            <p:ph type="body" sz="quarter" idx="31"/>
          </p:nvPr>
        </p:nvSpPr>
        <p:spPr/>
        <p:txBody>
          <a:bodyPr>
            <a:normAutofit fontScale="77500" lnSpcReduction="20000"/>
          </a:bodyPr>
          <a:lstStyle/>
          <a:p>
            <a:r>
              <a:rPr lang="en-GB" dirty="0">
                <a:hlinkClick r:id="rId6"/>
              </a:rPr>
              <a:t>COI data from: Environmental DNA metabarcoding differentiates between micro-habitats within the rocky intertidal (Shea &amp; Boehm, 2024)</a:t>
            </a:r>
            <a:endParaRPr lang="en-GB" dirty="0"/>
          </a:p>
        </p:txBody>
      </p:sp>
      <p:pic>
        <p:nvPicPr>
          <p:cNvPr id="11" name="Picture Placeholder 10">
            <a:extLst>
              <a:ext uri="{FF2B5EF4-FFF2-40B4-BE49-F238E27FC236}">
                <a16:creationId xmlns:a16="http://schemas.microsoft.com/office/drawing/2014/main" id="{73994F2D-BE65-2C0D-30B4-7DB9F6E6687F}"/>
              </a:ext>
            </a:extLst>
          </p:cNvPr>
          <p:cNvPicPr>
            <a:picLocks noGrp="1" noChangeAspect="1"/>
          </p:cNvPicPr>
          <p:nvPr>
            <p:ph type="pic" sz="quarter" idx="13"/>
          </p:nvPr>
        </p:nvPicPr>
        <p:blipFill>
          <a:blip r:embed="rId7"/>
          <a:srcRect t="7289" b="7289"/>
          <a:stretch>
            <a:fillRect/>
          </a:stretch>
        </p:blipFill>
        <p:spPr/>
      </p:pic>
      <p:pic>
        <p:nvPicPr>
          <p:cNvPr id="12" name="Picture Placeholder 11">
            <a:extLst>
              <a:ext uri="{FF2B5EF4-FFF2-40B4-BE49-F238E27FC236}">
                <a16:creationId xmlns:a16="http://schemas.microsoft.com/office/drawing/2014/main" id="{F3C597D8-D05B-58FD-EB9F-01C2CCC107BE}"/>
              </a:ext>
            </a:extLst>
          </p:cNvPr>
          <p:cNvPicPr>
            <a:picLocks noGrp="1" noChangeAspect="1"/>
          </p:cNvPicPr>
          <p:nvPr>
            <p:ph type="pic" sz="quarter" idx="18"/>
          </p:nvPr>
        </p:nvPicPr>
        <p:blipFill>
          <a:blip r:embed="rId8"/>
          <a:srcRect t="7269" b="7269"/>
          <a:stretch>
            <a:fillRect/>
          </a:stretch>
        </p:blipFill>
        <p:spPr/>
      </p:pic>
      <p:pic>
        <p:nvPicPr>
          <p:cNvPr id="13" name="Picture Placeholder 12">
            <a:extLst>
              <a:ext uri="{FF2B5EF4-FFF2-40B4-BE49-F238E27FC236}">
                <a16:creationId xmlns:a16="http://schemas.microsoft.com/office/drawing/2014/main" id="{BC2A988D-8082-9BF5-F2FB-F04194E95C7A}"/>
              </a:ext>
            </a:extLst>
          </p:cNvPr>
          <p:cNvPicPr>
            <a:picLocks noGrp="1" noChangeAspect="1"/>
          </p:cNvPicPr>
          <p:nvPr>
            <p:ph type="pic" sz="quarter" idx="20"/>
          </p:nvPr>
        </p:nvPicPr>
        <p:blipFill>
          <a:blip r:embed="rId9"/>
          <a:srcRect t="7289" b="7289"/>
          <a:stretch>
            <a:fillRect/>
          </a:stretch>
        </p:blipFill>
        <p:spPr/>
      </p:pic>
      <p:pic>
        <p:nvPicPr>
          <p:cNvPr id="14" name="Picture Placeholder 13">
            <a:extLst>
              <a:ext uri="{FF2B5EF4-FFF2-40B4-BE49-F238E27FC236}">
                <a16:creationId xmlns:a16="http://schemas.microsoft.com/office/drawing/2014/main" id="{304C395F-9571-5AE2-2CFC-F003A11EEED5}"/>
              </a:ext>
            </a:extLst>
          </p:cNvPr>
          <p:cNvPicPr>
            <a:picLocks noGrp="1" noChangeAspect="1"/>
          </p:cNvPicPr>
          <p:nvPr>
            <p:ph type="pic" sz="quarter" idx="22"/>
          </p:nvPr>
        </p:nvPicPr>
        <p:blipFill>
          <a:blip r:embed="rId10"/>
          <a:srcRect t="7289" b="7289"/>
          <a:stretch>
            <a:fillRect/>
          </a:stretch>
        </p:blipFill>
        <p:spPr/>
      </p:pic>
      <p:sp>
        <p:nvSpPr>
          <p:cNvPr id="15" name="Text Placeholder 3">
            <a:extLst>
              <a:ext uri="{FF2B5EF4-FFF2-40B4-BE49-F238E27FC236}">
                <a16:creationId xmlns:a16="http://schemas.microsoft.com/office/drawing/2014/main" id="{F47792A0-06AA-2F04-789F-D8D4B8EDDA12}"/>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11"/>
              </a:rPr>
              <a:t>gbif.org/metabarcoding</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2383991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Agreements and terms of use</a:t>
            </a:r>
          </a:p>
        </p:txBody>
      </p:sp>
      <p:pic>
        <p:nvPicPr>
          <p:cNvPr id="10" name="Content Placeholder 9">
            <a:extLst>
              <a:ext uri="{FF2B5EF4-FFF2-40B4-BE49-F238E27FC236}">
                <a16:creationId xmlns:a16="http://schemas.microsoft.com/office/drawing/2014/main" id="{E5D43F55-8EF9-4653-506A-C0BE7F162843}"/>
              </a:ext>
            </a:extLst>
          </p:cNvPr>
          <p:cNvPicPr>
            <a:picLocks noGrp="1" noChangeAspect="1"/>
          </p:cNvPicPr>
          <p:nvPr>
            <p:ph sz="half" idx="1"/>
          </p:nvPr>
        </p:nvPicPr>
        <p:blipFill>
          <a:blip r:embed="rId3"/>
          <a:srcRect l="6675" r="6675"/>
          <a:stretch>
            <a:fillRect/>
          </a:stretch>
        </p:blipFill>
        <p:spPr>
          <a:xfrm>
            <a:off x="3064273" y="3270252"/>
            <a:ext cx="6733379" cy="6216648"/>
          </a:xfrm>
        </p:spPr>
      </p:pic>
      <p:pic>
        <p:nvPicPr>
          <p:cNvPr id="11" name="Picture 10">
            <a:extLst>
              <a:ext uri="{FF2B5EF4-FFF2-40B4-BE49-F238E27FC236}">
                <a16:creationId xmlns:a16="http://schemas.microsoft.com/office/drawing/2014/main" id="{9D429D7A-A09A-44B4-1C6D-A727E75AA8C4}"/>
              </a:ext>
            </a:extLst>
          </p:cNvPr>
          <p:cNvPicPr>
            <a:picLocks noChangeAspect="1"/>
          </p:cNvPicPr>
          <p:nvPr/>
        </p:nvPicPr>
        <p:blipFill>
          <a:blip r:embed="rId4"/>
          <a:srcRect l="6675" r="6675"/>
          <a:stretch>
            <a:fillRect/>
          </a:stretch>
        </p:blipFill>
        <p:spPr>
          <a:xfrm>
            <a:off x="14584762" y="3270251"/>
            <a:ext cx="6733379" cy="6216648"/>
          </a:xfrm>
          <a:prstGeom prst="rect">
            <a:avLst/>
          </a:prstGeom>
        </p:spPr>
      </p:pic>
      <p:sp>
        <p:nvSpPr>
          <p:cNvPr id="20" name="TextBox 19">
            <a:extLst>
              <a:ext uri="{FF2B5EF4-FFF2-40B4-BE49-F238E27FC236}">
                <a16:creationId xmlns:a16="http://schemas.microsoft.com/office/drawing/2014/main" id="{28E34303-D31C-8F61-47A6-AE6D87D48DB5}"/>
              </a:ext>
            </a:extLst>
          </p:cNvPr>
          <p:cNvSpPr txBox="1"/>
          <p:nvPr/>
        </p:nvSpPr>
        <p:spPr>
          <a:xfrm>
            <a:off x="1092820" y="10174951"/>
            <a:ext cx="10772078" cy="584775"/>
          </a:xfrm>
          <a:prstGeom prst="rect">
            <a:avLst/>
          </a:prstGeom>
          <a:noFill/>
        </p:spPr>
        <p:txBody>
          <a:bodyPr wrap="square" rtlCol="0">
            <a:spAutoFit/>
          </a:bodyPr>
          <a:lstStyle/>
          <a:p>
            <a:pPr algn="ctr"/>
            <a:r>
              <a:rPr lang="en-GB" sz="3200" dirty="0">
                <a:hlinkClick r:id="rId5"/>
              </a:rPr>
              <a:t>GBIF data user agreement</a:t>
            </a:r>
            <a:endParaRPr lang="en-GB" sz="3200" dirty="0"/>
          </a:p>
        </p:txBody>
      </p:sp>
      <p:sp>
        <p:nvSpPr>
          <p:cNvPr id="21" name="TextBox 20">
            <a:extLst>
              <a:ext uri="{FF2B5EF4-FFF2-40B4-BE49-F238E27FC236}">
                <a16:creationId xmlns:a16="http://schemas.microsoft.com/office/drawing/2014/main" id="{7F8CB619-8992-EBEE-22C2-842850557509}"/>
              </a:ext>
            </a:extLst>
          </p:cNvPr>
          <p:cNvSpPr txBox="1"/>
          <p:nvPr/>
        </p:nvSpPr>
        <p:spPr>
          <a:xfrm>
            <a:off x="12517515" y="10174951"/>
            <a:ext cx="10772078" cy="584775"/>
          </a:xfrm>
          <a:prstGeom prst="rect">
            <a:avLst/>
          </a:prstGeom>
          <a:noFill/>
        </p:spPr>
        <p:txBody>
          <a:bodyPr wrap="square" rtlCol="0">
            <a:spAutoFit/>
          </a:bodyPr>
          <a:lstStyle/>
          <a:p>
            <a:pPr algn="ctr"/>
            <a:r>
              <a:rPr lang="en-GB" sz="3200" dirty="0">
                <a:hlinkClick r:id="rId6"/>
              </a:rPr>
              <a:t>GBIF hosted repository service</a:t>
            </a:r>
            <a:endParaRPr lang="en-GB" sz="3200" dirty="0"/>
          </a:p>
        </p:txBody>
      </p:sp>
      <p:sp>
        <p:nvSpPr>
          <p:cNvPr id="22" name="Text Placeholder 3">
            <a:extLst>
              <a:ext uri="{FF2B5EF4-FFF2-40B4-BE49-F238E27FC236}">
                <a16:creationId xmlns:a16="http://schemas.microsoft.com/office/drawing/2014/main" id="{48EF3222-C0E5-E0AC-B3FE-962A5CE302D7}"/>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7"/>
              </a:rPr>
              <a:t>gbif.org/metabarcoding</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4112657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4D6C4B2-056A-1C55-24CE-49459A396BE0}"/>
              </a:ext>
            </a:extLst>
          </p:cNvPr>
          <p:cNvSpPr>
            <a:spLocks noGrp="1"/>
          </p:cNvSpPr>
          <p:nvPr>
            <p:ph type="title"/>
          </p:nvPr>
        </p:nvSpPr>
        <p:spPr/>
        <p:txBody>
          <a:bodyPr/>
          <a:lstStyle/>
          <a:p>
            <a:r>
              <a:rPr lang="en-GB" dirty="0"/>
              <a:t>Metabarcoding data programme</a:t>
            </a:r>
            <a:endParaRPr lang="en-DK" dirty="0"/>
          </a:p>
        </p:txBody>
      </p:sp>
      <p:sp>
        <p:nvSpPr>
          <p:cNvPr id="14" name="Text Placeholder 13">
            <a:extLst>
              <a:ext uri="{FF2B5EF4-FFF2-40B4-BE49-F238E27FC236}">
                <a16:creationId xmlns:a16="http://schemas.microsoft.com/office/drawing/2014/main" id="{E6368F70-D580-6B28-A022-C708CCB4E2EA}"/>
              </a:ext>
            </a:extLst>
          </p:cNvPr>
          <p:cNvSpPr>
            <a:spLocks noGrp="1"/>
          </p:cNvSpPr>
          <p:nvPr>
            <p:ph type="body" sz="quarter" idx="14"/>
          </p:nvPr>
        </p:nvSpPr>
        <p:spPr/>
        <p:txBody>
          <a:bodyPr>
            <a:normAutofit/>
          </a:bodyPr>
          <a:lstStyle/>
          <a:p>
            <a:pPr algn="ctr"/>
            <a:endParaRPr lang="en-DK" sz="4800" dirty="0"/>
          </a:p>
          <a:p>
            <a:pPr algn="ctr"/>
            <a:endParaRPr lang="en-GB" sz="2400" dirty="0"/>
          </a:p>
          <a:p>
            <a:pPr algn="ctr"/>
            <a:endParaRPr lang="en-GB" sz="2400" dirty="0"/>
          </a:p>
          <a:p>
            <a:pPr algn="ctr"/>
            <a:r>
              <a:rPr lang="en-GB" sz="2400" dirty="0"/>
              <a:t>The development of this tool has received funding from the European Union's Horizon Europe research and innovation programme under grant agreement No 101057437 (</a:t>
            </a:r>
            <a:r>
              <a:rPr lang="en-GB" sz="2400" dirty="0" err="1"/>
              <a:t>BioDT</a:t>
            </a:r>
            <a:r>
              <a:rPr lang="en-GB" sz="2400" dirty="0"/>
              <a:t> project, </a:t>
            </a:r>
            <a:r>
              <a:rPr lang="en-GB" sz="2400" dirty="0">
                <a:hlinkClick r:id="rId3"/>
              </a:rPr>
              <a:t>https://doi.org/10.3030/101057437</a:t>
            </a:r>
            <a:r>
              <a:rPr lang="en-GB" sz="2400" dirty="0"/>
              <a:t>)</a:t>
            </a:r>
            <a:br>
              <a:rPr lang="en-GB" sz="2400" dirty="0"/>
            </a:br>
            <a:endParaRPr lang="en-DK" sz="4800" dirty="0"/>
          </a:p>
          <a:p>
            <a:pPr algn="ctr"/>
            <a:r>
              <a:rPr lang="en-DK" sz="4800" dirty="0"/>
              <a:t>Learn more!</a:t>
            </a:r>
          </a:p>
        </p:txBody>
      </p:sp>
      <p:pic>
        <p:nvPicPr>
          <p:cNvPr id="2" name="Picture 1">
            <a:extLst>
              <a:ext uri="{FF2B5EF4-FFF2-40B4-BE49-F238E27FC236}">
                <a16:creationId xmlns:a16="http://schemas.microsoft.com/office/drawing/2014/main" id="{0AFDC53C-92F7-0BD8-1A57-C739F5CC72E4}"/>
              </a:ext>
            </a:extLst>
          </p:cNvPr>
          <p:cNvPicPr>
            <a:picLocks noChangeAspect="1"/>
          </p:cNvPicPr>
          <p:nvPr/>
        </p:nvPicPr>
        <p:blipFill>
          <a:blip r:embed="rId4"/>
          <a:stretch>
            <a:fillRect/>
          </a:stretch>
        </p:blipFill>
        <p:spPr>
          <a:xfrm>
            <a:off x="2544763" y="3596954"/>
            <a:ext cx="7772400" cy="1730696"/>
          </a:xfrm>
          <a:prstGeom prst="rect">
            <a:avLst/>
          </a:prstGeom>
        </p:spPr>
      </p:pic>
      <p:sp>
        <p:nvSpPr>
          <p:cNvPr id="4" name="Text Placeholder 3">
            <a:extLst>
              <a:ext uri="{FF2B5EF4-FFF2-40B4-BE49-F238E27FC236}">
                <a16:creationId xmlns:a16="http://schemas.microsoft.com/office/drawing/2014/main" id="{70AEAADA-69DC-2DF0-2060-DCD3B731A22B}"/>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5"/>
              </a:rPr>
              <a:t>gbif.org/metabarcoding</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8" name="Picture 7" descr="A qr code with black squares&#10;&#10;AI-generated content may be incorrect.">
            <a:extLst>
              <a:ext uri="{FF2B5EF4-FFF2-40B4-BE49-F238E27FC236}">
                <a16:creationId xmlns:a16="http://schemas.microsoft.com/office/drawing/2014/main" id="{0AECC7D6-35DF-E543-3406-B33C92FBB5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65250" y="3511550"/>
            <a:ext cx="7772399" cy="7772399"/>
          </a:xfrm>
          <a:prstGeom prst="rect">
            <a:avLst/>
          </a:prstGeom>
        </p:spPr>
      </p:pic>
    </p:spTree>
    <p:extLst>
      <p:ext uri="{BB962C8B-B14F-4D97-AF65-F5344CB8AC3E}">
        <p14:creationId xmlns:p14="http://schemas.microsoft.com/office/powerpoint/2010/main" val="4855020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3.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Tema de Office</Template>
  <TotalTime>2713</TotalTime>
  <Words>746</Words>
  <Application>Microsoft Macintosh PowerPoint</Application>
  <PresentationFormat>Custom</PresentationFormat>
  <Paragraphs>60</Paragraphs>
  <Slides>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Rubik Medium</vt:lpstr>
      <vt:lpstr>Bitter</vt:lpstr>
      <vt:lpstr>Bitter Medium</vt:lpstr>
      <vt:lpstr>Rubik SemiBold</vt:lpstr>
      <vt:lpstr>Rubik</vt:lpstr>
      <vt:lpstr>Bitter SemiBold</vt:lpstr>
      <vt:lpstr>Arial</vt:lpstr>
      <vt:lpstr>Tema de Office</vt:lpstr>
      <vt:lpstr>PowerPoint Presentation</vt:lpstr>
      <vt:lpstr>Metabarcoding data programme</vt:lpstr>
      <vt:lpstr>Metabarcoding data programme</vt:lpstr>
      <vt:lpstr>Try out the demo version</vt:lpstr>
      <vt:lpstr>Overview of the pilot phase</vt:lpstr>
      <vt:lpstr>Metabarcoding data-related resources</vt:lpstr>
      <vt:lpstr>Featured metabarcoding datasets</vt:lpstr>
      <vt:lpstr>Agreements and terms of use</vt:lpstr>
      <vt:lpstr>Metabarcoding data programme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32</cp:revision>
  <dcterms:created xsi:type="dcterms:W3CDTF">2025-06-24T13:49:25Z</dcterms:created>
  <dcterms:modified xsi:type="dcterms:W3CDTF">2026-02-03T14:21:58Z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